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80A2F9-1322-4F26-96DF-BE13C43A043D}" type="datetimeFigureOut">
              <a:rPr lang="en-US" smtClean="0"/>
              <a:pPr/>
              <a:t>12/17/2010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7154F-776C-4C22-896C-56F9C180C4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80A2F9-1322-4F26-96DF-BE13C43A043D}" type="datetimeFigureOut">
              <a:rPr lang="en-US" smtClean="0"/>
              <a:pPr/>
              <a:t>12/17/2010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C7154F-776C-4C22-896C-56F9C180C48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alternate-energy-sources.com/what-is-solar-energy.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alternate-energy-sources.com/history-of-solar-energy.html" TargetMode="External"/><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enviro-friendly.com/solar-panels.shtml"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027" name="Picture 3" descr="C:\Documents and Settings\Administrator\Local Settings\Temporary Internet Files\Content.IE5\FIIK92E2\MC910217033[1].png"/>
          <p:cNvPicPr>
            <a:picLocks noChangeAspect="1" noChangeArrowheads="1"/>
          </p:cNvPicPr>
          <p:nvPr/>
        </p:nvPicPr>
        <p:blipFill>
          <a:blip r:embed="rId2" cstate="print"/>
          <a:srcRect/>
          <a:stretch>
            <a:fillRect/>
          </a:stretch>
        </p:blipFill>
        <p:spPr bwMode="auto">
          <a:xfrm>
            <a:off x="1295400" y="0"/>
            <a:ext cx="6934200" cy="6858000"/>
          </a:xfrm>
          <a:prstGeom prst="rect">
            <a:avLst/>
          </a:prstGeom>
          <a:noFill/>
          <a:effectLst>
            <a:softEdge rad="127000"/>
          </a:effectLst>
        </p:spPr>
      </p:pic>
      <p:sp>
        <p:nvSpPr>
          <p:cNvPr id="2" name="Title 1"/>
          <p:cNvSpPr>
            <a:spLocks noGrp="1"/>
          </p:cNvSpPr>
          <p:nvPr>
            <p:ph type="ctrTitle"/>
          </p:nvPr>
        </p:nvSpPr>
        <p:spPr/>
        <p:txBody>
          <a:bodyPr>
            <a:normAutofit/>
          </a:bodyPr>
          <a:lstStyle/>
          <a:p>
            <a:r>
              <a:rPr lang="en-US" sz="8800" dirty="0" smtClean="0">
                <a:latin typeface="Harlow Solid Italic" pitchFamily="82" charset="0"/>
              </a:rPr>
              <a:t>Solar Power</a:t>
            </a:r>
            <a:endParaRPr lang="en-US" sz="8800" dirty="0">
              <a:latin typeface="Harlow Solid Italic" pitchFamily="82" charset="0"/>
            </a:endParaRPr>
          </a:p>
        </p:txBody>
      </p:sp>
      <p:cxnSp>
        <p:nvCxnSpPr>
          <p:cNvPr id="5" name="Straight Connector 4"/>
          <p:cNvCxnSpPr/>
          <p:nvPr/>
        </p:nvCxnSpPr>
        <p:spPr>
          <a:xfrm>
            <a:off x="2590800" y="3276600"/>
            <a:ext cx="480060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Harlow Solid Italic" pitchFamily="82" charset="0"/>
              </a:rPr>
              <a:t>Facts About Solar Power</a:t>
            </a:r>
            <a:br>
              <a:rPr lang="en-US" dirty="0" smtClean="0">
                <a:latin typeface="Harlow Solid Italic" pitchFamily="82" charset="0"/>
              </a:rPr>
            </a:br>
            <a:r>
              <a:rPr lang="en-US" dirty="0" smtClean="0">
                <a:latin typeface="Harlow Solid Italic" pitchFamily="82" charset="0"/>
              </a:rPr>
              <a:t>Sources and Uses</a:t>
            </a:r>
            <a:endParaRPr lang="en-US" dirty="0">
              <a:latin typeface="Harlow Solid Italic" pitchFamily="82" charset="0"/>
            </a:endParaRPr>
          </a:p>
        </p:txBody>
      </p:sp>
      <p:sp>
        <p:nvSpPr>
          <p:cNvPr id="3" name="Content Placeholder 2"/>
          <p:cNvSpPr>
            <a:spLocks noGrp="1"/>
          </p:cNvSpPr>
          <p:nvPr>
            <p:ph idx="1"/>
          </p:nvPr>
        </p:nvSpPr>
        <p:spPr/>
        <p:txBody>
          <a:bodyPr>
            <a:normAutofit fontScale="92500" lnSpcReduction="10000"/>
          </a:bodyPr>
          <a:lstStyle/>
          <a:p>
            <a:r>
              <a:rPr lang="en-US" sz="2400" dirty="0">
                <a:latin typeface="Harlow Solid Italic" pitchFamily="82" charset="0"/>
              </a:rPr>
              <a:t>You cannot get away from it. Basking in the sun? Drying your clothes on the clothes line? Sailing your boat on choppy waters. You’re dealing with solar energy. </a:t>
            </a:r>
          </a:p>
          <a:p>
            <a:r>
              <a:rPr lang="en-US" sz="2400" dirty="0">
                <a:latin typeface="Harlow Solid Italic" pitchFamily="82" charset="0"/>
              </a:rPr>
              <a:t>Solar energy is successfully being used for cooking, cooling, heating, communications, driving space craft, lighting and many more purposes. </a:t>
            </a:r>
          </a:p>
          <a:p>
            <a:r>
              <a:rPr lang="en-US" sz="2400" dirty="0">
                <a:latin typeface="Harlow Solid Italic" pitchFamily="82" charset="0"/>
              </a:rPr>
              <a:t>Even fossil fuels are forms of stored solar energy. Coal, oil and gas formed hundreds of millions of years ago from decomposed plant matter. Plant </a:t>
            </a:r>
            <a:r>
              <a:rPr lang="en-US" sz="2400" dirty="0" smtClean="0">
                <a:latin typeface="Harlow Solid Italic" pitchFamily="82" charset="0"/>
              </a:rPr>
              <a:t>matter </a:t>
            </a:r>
            <a:r>
              <a:rPr lang="en-US" sz="2400" dirty="0">
                <a:latin typeface="Harlow Solid Italic" pitchFamily="82" charset="0"/>
              </a:rPr>
              <a:t>that grew by aid of the sun</a:t>
            </a:r>
            <a:r>
              <a:rPr lang="en-US" sz="2400" dirty="0" smtClean="0">
                <a:latin typeface="Harlow Solid Italic" pitchFamily="82" charset="0"/>
              </a:rPr>
              <a:t>!</a:t>
            </a:r>
          </a:p>
          <a:p>
            <a:r>
              <a:rPr lang="en-US" sz="2400" dirty="0">
                <a:latin typeface="Harlow Solid Italic" pitchFamily="82" charset="0"/>
              </a:rPr>
              <a:t>Solar energy is a term for describing a range of methods for obtaining energy from the sun. Many people immediately think about solar panels when hearing </a:t>
            </a:r>
            <a:r>
              <a:rPr lang="en-US" sz="2400" dirty="0">
                <a:latin typeface="Harlow Solid Italic" pitchFamily="82" charset="0"/>
                <a:hlinkClick r:id="rId2"/>
              </a:rPr>
              <a:t>solar energy</a:t>
            </a:r>
            <a:r>
              <a:rPr lang="en-US" sz="2400" dirty="0">
                <a:latin typeface="Harlow Solid Italic" pitchFamily="82" charset="0"/>
              </a:rPr>
              <a:t> but wind, biomass and hydro power are all forms of solar energy. Wind develops through highs and lows in temperature. Wind drives waves. Rainfall, created by sun-warmed evaporated water feeds the rivers that are sources for hydro power.</a:t>
            </a:r>
          </a:p>
        </p:txBody>
      </p:sp>
      <p:pic>
        <p:nvPicPr>
          <p:cNvPr id="6" name="Picture 5" descr="sun.jpg"/>
          <p:cNvPicPr>
            <a:picLocks noChangeAspect="1"/>
          </p:cNvPicPr>
          <p:nvPr/>
        </p:nvPicPr>
        <p:blipFill>
          <a:blip r:embed="rId3" cstate="print"/>
          <a:stretch>
            <a:fillRect/>
          </a:stretch>
        </p:blipFill>
        <p:spPr>
          <a:xfrm>
            <a:off x="304800" y="228600"/>
            <a:ext cx="1371600" cy="1339596"/>
          </a:xfrm>
          <a:prstGeom prst="rect">
            <a:avLst/>
          </a:prstGeom>
        </p:spPr>
      </p:pic>
      <p:pic>
        <p:nvPicPr>
          <p:cNvPr id="7" name="Picture 6" descr="sun.jpg"/>
          <p:cNvPicPr>
            <a:picLocks noChangeAspect="1"/>
          </p:cNvPicPr>
          <p:nvPr/>
        </p:nvPicPr>
        <p:blipFill>
          <a:blip r:embed="rId3" cstate="print"/>
          <a:stretch>
            <a:fillRect/>
          </a:stretch>
        </p:blipFill>
        <p:spPr>
          <a:xfrm flipH="1">
            <a:off x="7391400" y="228600"/>
            <a:ext cx="1391365" cy="13589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60000">
              <a:srgbClr val="FFFF00"/>
            </a:gs>
            <a:gs pos="17999">
              <a:srgbClr val="FEE7F2"/>
            </a:gs>
            <a:gs pos="36000">
              <a:srgbClr val="FAC77D"/>
            </a:gs>
            <a:gs pos="61000">
              <a:srgbClr val="FBA97D"/>
            </a:gs>
            <a:gs pos="82001">
              <a:srgbClr val="FBD49C"/>
            </a:gs>
            <a:gs pos="100000">
              <a:srgbClr val="FEE7F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Harlow Solid Italic" pitchFamily="82" charset="0"/>
              </a:rPr>
              <a:t>Facts about how it isn’t a new</a:t>
            </a:r>
            <a:br>
              <a:rPr lang="en-US" dirty="0" smtClean="0">
                <a:latin typeface="Harlow Solid Italic" pitchFamily="82" charset="0"/>
              </a:rPr>
            </a:br>
            <a:r>
              <a:rPr lang="en-US" dirty="0" smtClean="0">
                <a:latin typeface="Harlow Solid Italic" pitchFamily="82" charset="0"/>
              </a:rPr>
              <a:t>FAD!</a:t>
            </a:r>
            <a:endParaRPr lang="en-US" dirty="0">
              <a:latin typeface="Harlow Solid Italic" pitchFamily="82" charset="0"/>
            </a:endParaRPr>
          </a:p>
        </p:txBody>
      </p:sp>
      <p:sp>
        <p:nvSpPr>
          <p:cNvPr id="3" name="Content Placeholder 2"/>
          <p:cNvSpPr>
            <a:spLocks noGrp="1"/>
          </p:cNvSpPr>
          <p:nvPr>
            <p:ph idx="1"/>
          </p:nvPr>
        </p:nvSpPr>
        <p:spPr/>
        <p:txBody>
          <a:bodyPr>
            <a:normAutofit lnSpcReduction="10000"/>
          </a:bodyPr>
          <a:lstStyle/>
          <a:p>
            <a:pPr>
              <a:buBlip>
                <a:blip r:embed="rId2"/>
              </a:buBlip>
            </a:pPr>
            <a:r>
              <a:rPr lang="en-US" sz="2400" dirty="0">
                <a:latin typeface="Harlow Solid Italic" pitchFamily="82" charset="0"/>
              </a:rPr>
              <a:t>The human use of solar energy is not new. The </a:t>
            </a:r>
            <a:r>
              <a:rPr lang="en-US" sz="2400" dirty="0">
                <a:latin typeface="Harlow Solid Italic" pitchFamily="82" charset="0"/>
                <a:hlinkClick r:id="rId3"/>
              </a:rPr>
              <a:t>history of solar energy</a:t>
            </a:r>
            <a:r>
              <a:rPr lang="en-US" sz="2400" dirty="0">
                <a:latin typeface="Harlow Solid Italic" pitchFamily="82" charset="0"/>
              </a:rPr>
              <a:t> is rich. Building methods have for many centuries taken account of the sun’s movements in optimizing its warmth and light. </a:t>
            </a:r>
          </a:p>
          <a:p>
            <a:pPr>
              <a:buBlip>
                <a:blip r:embed="rId2"/>
              </a:buBlip>
            </a:pPr>
            <a:r>
              <a:rPr lang="en-US" sz="2400" dirty="0">
                <a:latin typeface="Harlow Solid Italic" pitchFamily="82" charset="0"/>
              </a:rPr>
              <a:t>Many ancient civilizations worshiped the sun as the cause of everything. Ancient and modern North- and South-American Indian tribes worshiped the sun. The ancient Egyptians worshiped their sun god Ra. </a:t>
            </a:r>
            <a:br>
              <a:rPr lang="en-US" sz="2400" dirty="0">
                <a:latin typeface="Harlow Solid Italic" pitchFamily="82" charset="0"/>
              </a:rPr>
            </a:br>
            <a:endParaRPr lang="en-US" sz="2400" dirty="0" smtClean="0">
              <a:latin typeface="Harlow Solid Italic" pitchFamily="82" charset="0"/>
            </a:endParaRPr>
          </a:p>
          <a:p>
            <a:pPr>
              <a:buBlip>
                <a:blip r:embed="rId2"/>
              </a:buBlip>
            </a:pPr>
            <a:r>
              <a:rPr lang="en-US" sz="2400" dirty="0" smtClean="0">
                <a:latin typeface="Harlow Solid Italic" pitchFamily="82" charset="0"/>
              </a:rPr>
              <a:t>In </a:t>
            </a:r>
            <a:r>
              <a:rPr lang="en-US" sz="2400" dirty="0">
                <a:latin typeface="Harlow Solid Italic" pitchFamily="82" charset="0"/>
              </a:rPr>
              <a:t>the late 15th century Leonardo </a:t>
            </a:r>
            <a:r>
              <a:rPr lang="en-US" sz="2400" dirty="0" err="1">
                <a:latin typeface="Harlow Solid Italic" pitchFamily="82" charset="0"/>
              </a:rPr>
              <a:t>Da</a:t>
            </a:r>
            <a:r>
              <a:rPr lang="en-US" sz="2400" dirty="0">
                <a:latin typeface="Harlow Solid Italic" pitchFamily="82" charset="0"/>
              </a:rPr>
              <a:t> Vinci already conceived of an industrial use of solar power by employing concave mirrors to heat water.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toon_Sun_With_A_Rainbow_Royalty_Free_Clipart_Picture_090127-020619-129048.jpg"/>
          <p:cNvPicPr>
            <a:picLocks noChangeAspect="1"/>
          </p:cNvPicPr>
          <p:nvPr/>
        </p:nvPicPr>
        <p:blipFill>
          <a:blip r:embed="rId2" cstate="print"/>
          <a:stretch>
            <a:fillRect/>
          </a:stretch>
        </p:blipFill>
        <p:spPr>
          <a:xfrm flipH="1">
            <a:off x="6665609" y="4528312"/>
            <a:ext cx="2478391" cy="2329688"/>
          </a:xfrm>
          <a:prstGeom prst="rect">
            <a:avLst/>
          </a:prstGeom>
        </p:spPr>
      </p:pic>
      <p:pic>
        <p:nvPicPr>
          <p:cNvPr id="4" name="Picture 3" descr="Cartoon_Sun_With_A_Rainbow_Royalty_Free_Clipart_Picture_090127-020619-129048.jpg"/>
          <p:cNvPicPr>
            <a:picLocks noChangeAspect="1"/>
          </p:cNvPicPr>
          <p:nvPr/>
        </p:nvPicPr>
        <p:blipFill>
          <a:blip r:embed="rId2" cstate="print"/>
          <a:stretch>
            <a:fillRect/>
          </a:stretch>
        </p:blipFill>
        <p:spPr>
          <a:xfrm>
            <a:off x="0" y="152400"/>
            <a:ext cx="2387600" cy="2244344"/>
          </a:xfrm>
          <a:prstGeom prst="rect">
            <a:avLst/>
          </a:prstGeom>
        </p:spPr>
      </p:pic>
      <p:sp>
        <p:nvSpPr>
          <p:cNvPr id="2" name="Title 1"/>
          <p:cNvSpPr>
            <a:spLocks noGrp="1"/>
          </p:cNvSpPr>
          <p:nvPr>
            <p:ph type="title"/>
          </p:nvPr>
        </p:nvSpPr>
        <p:spPr/>
        <p:txBody>
          <a:bodyPr>
            <a:normAutofit fontScale="90000"/>
          </a:bodyPr>
          <a:lstStyle/>
          <a:p>
            <a:r>
              <a:rPr lang="en-US" b="1" dirty="0">
                <a:latin typeface="Harlow Solid Italic" pitchFamily="82" charset="0"/>
              </a:rPr>
              <a:t>Facts about solar </a:t>
            </a:r>
            <a:r>
              <a:rPr lang="en-US" b="1" dirty="0" smtClean="0">
                <a:latin typeface="Harlow Solid Italic" pitchFamily="82" charset="0"/>
              </a:rPr>
              <a:t>energy,</a:t>
            </a:r>
            <a:br>
              <a:rPr lang="en-US" b="1" dirty="0" smtClean="0">
                <a:latin typeface="Harlow Solid Italic" pitchFamily="82" charset="0"/>
              </a:rPr>
            </a:br>
            <a:r>
              <a:rPr lang="en-US" b="1" dirty="0" smtClean="0">
                <a:latin typeface="Harlow Solid Italic" pitchFamily="82" charset="0"/>
              </a:rPr>
              <a:t>Our </a:t>
            </a:r>
            <a:r>
              <a:rPr lang="en-US" b="1" dirty="0">
                <a:latin typeface="Harlow Solid Italic" pitchFamily="82" charset="0"/>
              </a:rPr>
              <a:t>civilization depends on </a:t>
            </a:r>
            <a:r>
              <a:rPr lang="en-US" b="1" dirty="0" smtClean="0">
                <a:latin typeface="Harlow Solid Italic" pitchFamily="82" charset="0"/>
              </a:rPr>
              <a:t>it.</a:t>
            </a:r>
            <a:endParaRPr lang="en-US" b="1" dirty="0">
              <a:latin typeface="Harlow Solid Italic" pitchFamily="82" charset="0"/>
            </a:endParaRPr>
          </a:p>
        </p:txBody>
      </p:sp>
      <p:sp>
        <p:nvSpPr>
          <p:cNvPr id="3" name="Content Placeholder 2"/>
          <p:cNvSpPr>
            <a:spLocks noGrp="1"/>
          </p:cNvSpPr>
          <p:nvPr>
            <p:ph idx="1"/>
          </p:nvPr>
        </p:nvSpPr>
        <p:spPr/>
        <p:txBody>
          <a:bodyPr>
            <a:normAutofit fontScale="77500" lnSpcReduction="20000"/>
          </a:bodyPr>
          <a:lstStyle/>
          <a:p>
            <a:r>
              <a:rPr lang="en-US" dirty="0">
                <a:latin typeface="Harlow Solid Italic" pitchFamily="82" charset="0"/>
              </a:rPr>
              <a:t>Solar energy has become of increasing importance to industrially developed countries as the use of fossil fuels has become problematic, with its effects of global warming and pollution. Fossil fuel reserves are limited where renewable energy sources, by definition, are not</a:t>
            </a:r>
            <a:r>
              <a:rPr lang="en-US" dirty="0" smtClean="0">
                <a:latin typeface="Harlow Solid Italic" pitchFamily="82" charset="0"/>
              </a:rPr>
              <a:t>.</a:t>
            </a:r>
          </a:p>
          <a:p>
            <a:r>
              <a:rPr lang="en-US" dirty="0">
                <a:latin typeface="Harlow Solid Italic" pitchFamily="82" charset="0"/>
              </a:rPr>
              <a:t>Such facts of solar energy mean that solar energy is now also attractive to developing countries with remote isolated areas. This is because the possibilities of stand-alone solar appliances negate the need for expensive grid infrastructure. </a:t>
            </a:r>
            <a:endParaRPr lang="en-US" dirty="0" smtClean="0">
              <a:latin typeface="Harlow Solid Italic" pitchFamily="82" charset="0"/>
            </a:endParaRPr>
          </a:p>
          <a:p>
            <a:r>
              <a:rPr lang="en-US" dirty="0">
                <a:latin typeface="Harlow Solid Italic" pitchFamily="82" charset="0"/>
              </a:rPr>
              <a:t>As renewable energy technology develops and fossil fuel prices increase solar energy becomes more affordable. And there are no crippling, rising importation costs of coal, oil or gas.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nny.jpg"/>
          <p:cNvPicPr>
            <a:picLocks noChangeAspect="1"/>
          </p:cNvPicPr>
          <p:nvPr/>
        </p:nvPicPr>
        <p:blipFill>
          <a:blip r:embed="rId2" cstate="print"/>
          <a:stretch>
            <a:fillRect/>
          </a:stretch>
        </p:blipFill>
        <p:spPr>
          <a:xfrm>
            <a:off x="1447800" y="609600"/>
            <a:ext cx="5943600" cy="5943600"/>
          </a:xfrm>
          <a:prstGeom prst="rect">
            <a:avLst/>
          </a:prstGeom>
        </p:spPr>
      </p:pic>
      <p:sp>
        <p:nvSpPr>
          <p:cNvPr id="2" name="Title 1"/>
          <p:cNvSpPr>
            <a:spLocks noGrp="1"/>
          </p:cNvSpPr>
          <p:nvPr>
            <p:ph type="title"/>
          </p:nvPr>
        </p:nvSpPr>
        <p:spPr/>
        <p:txBody>
          <a:bodyPr>
            <a:normAutofit fontScale="90000"/>
          </a:bodyPr>
          <a:lstStyle/>
          <a:p>
            <a:r>
              <a:rPr lang="en-US" b="1" dirty="0">
                <a:latin typeface="Architect" pitchFamily="34" charset="0"/>
              </a:rPr>
              <a:t>Facts about solar </a:t>
            </a:r>
            <a:r>
              <a:rPr lang="en-US" b="1" dirty="0" smtClean="0">
                <a:latin typeface="Architect" pitchFamily="34" charset="0"/>
              </a:rPr>
              <a:t>energy</a:t>
            </a:r>
            <a:br>
              <a:rPr lang="en-US" b="1" dirty="0" smtClean="0">
                <a:latin typeface="Architect" pitchFamily="34" charset="0"/>
              </a:rPr>
            </a:br>
            <a:r>
              <a:rPr lang="en-US" b="1" dirty="0" smtClean="0">
                <a:latin typeface="Architect" pitchFamily="34" charset="0"/>
              </a:rPr>
              <a:t>The </a:t>
            </a:r>
            <a:r>
              <a:rPr lang="en-US" b="1" dirty="0">
                <a:latin typeface="Architect" pitchFamily="34" charset="0"/>
              </a:rPr>
              <a:t>sunny figures</a:t>
            </a:r>
            <a:endParaRPr lang="en-US" dirty="0">
              <a:latin typeface="Architect" pitchFamily="34" charset="0"/>
            </a:endParaRPr>
          </a:p>
        </p:txBody>
      </p:sp>
      <p:sp>
        <p:nvSpPr>
          <p:cNvPr id="3" name="Content Placeholder 2"/>
          <p:cNvSpPr>
            <a:spLocks noGrp="1"/>
          </p:cNvSpPr>
          <p:nvPr>
            <p:ph idx="1"/>
          </p:nvPr>
        </p:nvSpPr>
        <p:spPr/>
        <p:txBody>
          <a:bodyPr>
            <a:noAutofit/>
          </a:bodyPr>
          <a:lstStyle/>
          <a:p>
            <a:r>
              <a:rPr lang="en-US" sz="1800" b="1" dirty="0">
                <a:latin typeface="Architect" pitchFamily="34" charset="0"/>
              </a:rPr>
              <a:t>The sun’s average surface temperature is 5700 C. The Earth’s average temperature is 20 C. And we are worrying about global warming of some 3C! </a:t>
            </a:r>
          </a:p>
          <a:p>
            <a:r>
              <a:rPr lang="en-US" sz="1800" b="1" dirty="0">
                <a:latin typeface="Architect" pitchFamily="34" charset="0"/>
              </a:rPr>
              <a:t>The sun is about 150 million km from the Earth and is aged about 4.5 billion years. </a:t>
            </a:r>
            <a:endParaRPr lang="en-US" sz="1800" b="1" dirty="0" smtClean="0">
              <a:latin typeface="Architect" pitchFamily="34" charset="0"/>
            </a:endParaRPr>
          </a:p>
          <a:p>
            <a:r>
              <a:rPr lang="en-US" sz="1800" b="1" dirty="0">
                <a:latin typeface="Architect" pitchFamily="34" charset="0"/>
              </a:rPr>
              <a:t>The sun is 109 times bigger than the Earth. The sun’s radius being 696,000km and the Earth’s radius 6, 376km. </a:t>
            </a:r>
            <a:endParaRPr lang="en-US" sz="1800" b="1" dirty="0" smtClean="0">
              <a:latin typeface="Architect" pitchFamily="34" charset="0"/>
            </a:endParaRPr>
          </a:p>
          <a:p>
            <a:r>
              <a:rPr lang="en-US" sz="1800" b="1" dirty="0" smtClean="0">
                <a:latin typeface="Architect" pitchFamily="34" charset="0"/>
              </a:rPr>
              <a:t>The </a:t>
            </a:r>
            <a:r>
              <a:rPr lang="en-US" sz="1800" b="1" dirty="0">
                <a:latin typeface="Architect" pitchFamily="34" charset="0"/>
              </a:rPr>
              <a:t>average received solar power on land is lower still. In North America for example the average power of the solar radiation is roughly between 125 and 375 W/m², that is between 3 and 9 kWh per m² per day. </a:t>
            </a:r>
          </a:p>
          <a:p>
            <a:r>
              <a:rPr lang="en-US" sz="1800" b="1" dirty="0">
                <a:latin typeface="Architect" pitchFamily="34" charset="0"/>
              </a:rPr>
              <a:t>Solar cells have about a 15% efficiency rate in converting that energy. Therefore </a:t>
            </a:r>
            <a:r>
              <a:rPr lang="en-US" sz="1800" b="1" dirty="0">
                <a:latin typeface="Architect" pitchFamily="34" charset="0"/>
                <a:hlinkClick r:id="rId3"/>
              </a:rPr>
              <a:t>solar panels</a:t>
            </a:r>
            <a:r>
              <a:rPr lang="en-US" sz="1800" b="1" dirty="0">
                <a:latin typeface="Architect" pitchFamily="34" charset="0"/>
              </a:rPr>
              <a:t> deliver only 19 to 56 W/m² or 0.45-1.35 kWh/m²/day of that average power. But that does not make solar energy inefficient! </a:t>
            </a:r>
          </a:p>
          <a:p>
            <a:r>
              <a:rPr lang="en-US" sz="1800" b="1" dirty="0">
                <a:latin typeface="Architect" pitchFamily="34" charset="0"/>
              </a:rPr>
              <a:t>The average solar energy falling on Australia is equivalent to about 15.000 (fifteen thousand!) times the nation’s present total energy use. At 15% conversion rate that is still more than 2000 times the present need, providing we could capture it all.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fontScale="90000"/>
          </a:bodyPr>
          <a:lstStyle/>
          <a:p>
            <a:r>
              <a:rPr lang="en-US" b="1" dirty="0">
                <a:latin typeface="Architect" pitchFamily="34" charset="0"/>
              </a:rPr>
              <a:t>Facts about solar </a:t>
            </a:r>
            <a:r>
              <a:rPr lang="en-US" b="1" dirty="0" smtClean="0">
                <a:latin typeface="Architect" pitchFamily="34" charset="0"/>
              </a:rPr>
              <a:t>energy</a:t>
            </a:r>
            <a:br>
              <a:rPr lang="en-US" b="1" dirty="0" smtClean="0">
                <a:latin typeface="Architect" pitchFamily="34" charset="0"/>
              </a:rPr>
            </a:br>
            <a:r>
              <a:rPr lang="en-US" b="1" dirty="0" smtClean="0">
                <a:latin typeface="Architect" pitchFamily="34" charset="0"/>
              </a:rPr>
              <a:t>~locations~</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ctr">
              <a:buNone/>
            </a:pPr>
            <a:r>
              <a:rPr lang="en-US" sz="1900" dirty="0" smtClean="0">
                <a:latin typeface="Architect" pitchFamily="34" charset="0"/>
              </a:rPr>
              <a:t>*The </a:t>
            </a:r>
            <a:r>
              <a:rPr lang="en-US" sz="1900" dirty="0">
                <a:latin typeface="Architect" pitchFamily="34" charset="0"/>
              </a:rPr>
              <a:t>world's largest solar electric system </a:t>
            </a:r>
            <a:r>
              <a:rPr lang="en-US" sz="1900" b="1" dirty="0">
                <a:latin typeface="Architect" pitchFamily="34" charset="0"/>
              </a:rPr>
              <a:t>was </a:t>
            </a:r>
            <a:r>
              <a:rPr lang="en-US" sz="1900" dirty="0">
                <a:latin typeface="Architect" pitchFamily="34" charset="0"/>
              </a:rPr>
              <a:t>claimed by Germany. The 10 megawatt Bavaria </a:t>
            </a:r>
            <a:r>
              <a:rPr lang="en-US" sz="1900" dirty="0" err="1">
                <a:latin typeface="Architect" pitchFamily="34" charset="0"/>
              </a:rPr>
              <a:t>Solarpark</a:t>
            </a:r>
            <a:r>
              <a:rPr lang="en-US" sz="1900" dirty="0">
                <a:latin typeface="Architect" pitchFamily="34" charset="0"/>
              </a:rPr>
              <a:t> </a:t>
            </a:r>
            <a:r>
              <a:rPr lang="en-US" sz="1900" dirty="0" smtClean="0">
                <a:latin typeface="Architect" pitchFamily="34" charset="0"/>
              </a:rPr>
              <a:t>62 acres with </a:t>
            </a:r>
            <a:r>
              <a:rPr lang="en-US" sz="1900" dirty="0">
                <a:latin typeface="Architect" pitchFamily="34" charset="0"/>
              </a:rPr>
              <a:t>57,600 photovoltaic panels. But since the 1st of September of 2006 it's in... </a:t>
            </a:r>
          </a:p>
          <a:p>
            <a:pPr algn="ctr">
              <a:buNone/>
            </a:pPr>
            <a:r>
              <a:rPr lang="en-US" sz="1900" dirty="0">
                <a:latin typeface="Architect" pitchFamily="34" charset="0"/>
              </a:rPr>
              <a:t>Germany</a:t>
            </a:r>
            <a:r>
              <a:rPr lang="en-US" sz="1900" dirty="0" smtClean="0">
                <a:latin typeface="Architect" pitchFamily="34" charset="0"/>
              </a:rPr>
              <a:t>!</a:t>
            </a:r>
          </a:p>
          <a:p>
            <a:pPr algn="ctr">
              <a:buNone/>
            </a:pPr>
            <a:r>
              <a:rPr lang="en-US" sz="1900" dirty="0" smtClean="0">
                <a:latin typeface="Architect" pitchFamily="34" charset="0"/>
              </a:rPr>
              <a:t>*Africa’s </a:t>
            </a:r>
            <a:r>
              <a:rPr lang="en-US" sz="1900" dirty="0">
                <a:latin typeface="Architect" pitchFamily="34" charset="0"/>
              </a:rPr>
              <a:t>Sahara desert, assuming 15% efficient solar cells, could generate more than 450 </a:t>
            </a:r>
            <a:r>
              <a:rPr lang="en-US" sz="1900" dirty="0" err="1">
                <a:latin typeface="Architect" pitchFamily="34" charset="0"/>
              </a:rPr>
              <a:t>tarawatt</a:t>
            </a:r>
            <a:r>
              <a:rPr lang="en-US" sz="1900" dirty="0">
                <a:latin typeface="Architect" pitchFamily="34" charset="0"/>
              </a:rPr>
              <a:t> (TW) per year. Current annual global energy consumption, including fossil and renewable sources is about 13 TW</a:t>
            </a:r>
            <a:r>
              <a:rPr lang="en-US" sz="1900" dirty="0" smtClean="0">
                <a:latin typeface="Architect" pitchFamily="34" charset="0"/>
              </a:rPr>
              <a:t>.</a:t>
            </a:r>
          </a:p>
          <a:p>
            <a:pPr algn="ctr">
              <a:buNone/>
            </a:pPr>
            <a:r>
              <a:rPr lang="en-US" sz="1900" dirty="0" smtClean="0">
                <a:latin typeface="Architect" pitchFamily="34" charset="0"/>
              </a:rPr>
              <a:t>*About </a:t>
            </a:r>
            <a:r>
              <a:rPr lang="en-US" sz="1900" dirty="0">
                <a:latin typeface="Architect" pitchFamily="34" charset="0"/>
              </a:rPr>
              <a:t>half of worldwide production of solar panels is consumed by Japan. Their purpose is mostly for grid connected residential applications. </a:t>
            </a:r>
          </a:p>
          <a:p>
            <a:pPr algn="ctr">
              <a:buNone/>
            </a:pPr>
            <a:r>
              <a:rPr lang="en-US" sz="1900" dirty="0" smtClean="0">
                <a:latin typeface="Architect" pitchFamily="34" charset="0"/>
              </a:rPr>
              <a:t>*Israel </a:t>
            </a:r>
            <a:r>
              <a:rPr lang="en-US" sz="1900" dirty="0">
                <a:latin typeface="Architect" pitchFamily="34" charset="0"/>
              </a:rPr>
              <a:t>is building a 100Mw solar power plant. It will supply more than 200,000 Israelis with electricity. There are further plans for an even more huge 500 Mw solar power plant, making Israel a solar energy leader.</a:t>
            </a:r>
            <a:endParaRPr lang="en-US" sz="1900" dirty="0" smtClean="0">
              <a:latin typeface="Architect" pitchFamily="34" charset="0"/>
            </a:endParaRPr>
          </a:p>
          <a:p>
            <a:pPr algn="ctr">
              <a:buNone/>
            </a:pPr>
            <a:endParaRPr lang="en-US" dirty="0"/>
          </a:p>
          <a:p>
            <a:endParaRPr lang="en-US" dirty="0"/>
          </a:p>
        </p:txBody>
      </p:sp>
      <p:pic>
        <p:nvPicPr>
          <p:cNvPr id="4" name="Picture 3" descr="Cartoon-Sun-in-baseball-cap.jpg"/>
          <p:cNvPicPr>
            <a:picLocks noChangeAspect="1"/>
          </p:cNvPicPr>
          <p:nvPr/>
        </p:nvPicPr>
        <p:blipFill>
          <a:blip r:embed="rId2" cstate="print"/>
          <a:stretch>
            <a:fillRect/>
          </a:stretch>
        </p:blipFill>
        <p:spPr>
          <a:xfrm>
            <a:off x="228600" y="0"/>
            <a:ext cx="1524000" cy="1524000"/>
          </a:xfrm>
          <a:prstGeom prst="rect">
            <a:avLst/>
          </a:prstGeom>
        </p:spPr>
      </p:pic>
      <p:pic>
        <p:nvPicPr>
          <p:cNvPr id="5" name="Picture 4" descr="Cartoon-Sun-in-baseball-cap.jpg"/>
          <p:cNvPicPr>
            <a:picLocks noChangeAspect="1"/>
          </p:cNvPicPr>
          <p:nvPr/>
        </p:nvPicPr>
        <p:blipFill>
          <a:blip r:embed="rId3" cstate="print"/>
          <a:stretch>
            <a:fillRect/>
          </a:stretch>
        </p:blipFill>
        <p:spPr>
          <a:xfrm>
            <a:off x="7467600" y="0"/>
            <a:ext cx="1498600" cy="1498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toon-sun-bathing-in-sea.jpg"/>
          <p:cNvPicPr>
            <a:picLocks noChangeAspect="1"/>
          </p:cNvPicPr>
          <p:nvPr/>
        </p:nvPicPr>
        <p:blipFill>
          <a:blip r:embed="rId2" cstate="print"/>
          <a:stretch>
            <a:fillRect/>
          </a:stretch>
        </p:blipFill>
        <p:spPr>
          <a:xfrm>
            <a:off x="6096000" y="228601"/>
            <a:ext cx="1828800" cy="1421892"/>
          </a:xfrm>
          <a:prstGeom prst="rect">
            <a:avLst/>
          </a:prstGeom>
        </p:spPr>
      </p:pic>
      <p:pic>
        <p:nvPicPr>
          <p:cNvPr id="4" name="Picture 3" descr="cartoon-sun-bathing-in-sea.jpg"/>
          <p:cNvPicPr>
            <a:picLocks noChangeAspect="1"/>
          </p:cNvPicPr>
          <p:nvPr/>
        </p:nvPicPr>
        <p:blipFill>
          <a:blip r:embed="rId2" cstate="print"/>
          <a:stretch>
            <a:fillRect/>
          </a:stretch>
        </p:blipFill>
        <p:spPr>
          <a:xfrm flipH="1">
            <a:off x="1143000" y="152400"/>
            <a:ext cx="1854200" cy="1441641"/>
          </a:xfrm>
          <a:prstGeom prst="rect">
            <a:avLst/>
          </a:prstGeom>
        </p:spPr>
      </p:pic>
      <p:sp>
        <p:nvSpPr>
          <p:cNvPr id="2" name="Title 1"/>
          <p:cNvSpPr>
            <a:spLocks noGrp="1"/>
          </p:cNvSpPr>
          <p:nvPr>
            <p:ph type="title"/>
          </p:nvPr>
        </p:nvSpPr>
        <p:spPr>
          <a:xfrm>
            <a:off x="457200" y="304800"/>
            <a:ext cx="8229600" cy="1143000"/>
          </a:xfrm>
        </p:spPr>
        <p:txBody>
          <a:bodyPr>
            <a:normAutofit fontScale="90000"/>
          </a:bodyPr>
          <a:lstStyle/>
          <a:p>
            <a:r>
              <a:rPr lang="en-US" b="1" dirty="0" smtClean="0">
                <a:latin typeface="Architect" pitchFamily="34" charset="0"/>
                <a:ea typeface="Arial Unicode MS" pitchFamily="34" charset="-128"/>
                <a:cs typeface="Arial Unicode MS" pitchFamily="34" charset="-128"/>
              </a:rPr>
              <a:t>Facts about solar energy—effects on people</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pPr algn="ctr"/>
            <a:r>
              <a:rPr lang="en-US" dirty="0" smtClean="0">
                <a:latin typeface="Architect" pitchFamily="34" charset="0"/>
              </a:rPr>
              <a:t>Solar energy is the Holy Grail of the transport industry. The 3021 km Australian Darwin to Adelaide annual car race for solar-powered vehicles seeks to promote its research. It attracts international competition and is making some headway. In the first race, in 1987 the competitors average speed was 67 km/hr. By 2005 it was 103 km/hr! Speed may not be among the most important facts of solar energy but the solar transport industry’s gains are. Car exhausts of course, are a leading cause of global warming. </a:t>
            </a:r>
          </a:p>
          <a:p>
            <a:pPr algn="ctr"/>
            <a:r>
              <a:rPr lang="en-US" dirty="0" smtClean="0">
                <a:latin typeface="Architect" pitchFamily="34" charset="0"/>
              </a:rPr>
              <a:t>The human ecological footprint is big. In some countries bigger than in others. There are around 2 billion world citizens without any electricity at all. To them the facts about solar energy are that they cannot flick a switch to bring it on and are often steeped in poverty. </a:t>
            </a:r>
          </a:p>
          <a:p>
            <a:pPr algn="ctr"/>
            <a:r>
              <a:rPr lang="en-US" dirty="0" smtClean="0">
                <a:latin typeface="Architect" pitchFamily="34" charset="0"/>
              </a:rPr>
              <a:t>By contrast America accounts for over a quarter of world energy consumption with only 5% of the global population.</a:t>
            </a:r>
            <a:endParaRPr lang="en-US" dirty="0">
              <a:latin typeface="Architect"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inking sun.jpg"/>
          <p:cNvPicPr>
            <a:picLocks noChangeAspect="1"/>
          </p:cNvPicPr>
          <p:nvPr/>
        </p:nvPicPr>
        <p:blipFill>
          <a:blip r:embed="rId2" cstate="print"/>
          <a:stretch>
            <a:fillRect/>
          </a:stretch>
        </p:blipFill>
        <p:spPr>
          <a:xfrm>
            <a:off x="2133601" y="990599"/>
            <a:ext cx="4743964" cy="5015047"/>
          </a:xfrm>
          <a:prstGeom prst="rect">
            <a:avLst/>
          </a:prstGeom>
        </p:spPr>
      </p:pic>
      <p:sp>
        <p:nvSpPr>
          <p:cNvPr id="2" name="Title 1"/>
          <p:cNvSpPr>
            <a:spLocks noGrp="1"/>
          </p:cNvSpPr>
          <p:nvPr>
            <p:ph type="title"/>
          </p:nvPr>
        </p:nvSpPr>
        <p:spPr/>
        <p:txBody>
          <a:bodyPr>
            <a:normAutofit fontScale="90000"/>
          </a:bodyPr>
          <a:lstStyle/>
          <a:p>
            <a:r>
              <a:rPr lang="en-US" b="1" dirty="0" smtClean="0">
                <a:latin typeface="Architect" pitchFamily="34" charset="0"/>
              </a:rPr>
              <a:t>Facts about solar </a:t>
            </a:r>
            <a:r>
              <a:rPr lang="en-US" b="1" dirty="0" smtClean="0">
                <a:latin typeface="Architect" pitchFamily="34" charset="0"/>
              </a:rPr>
              <a:t>energy</a:t>
            </a:r>
            <a:br>
              <a:rPr lang="en-US" b="1" dirty="0" smtClean="0">
                <a:latin typeface="Architect" pitchFamily="34" charset="0"/>
              </a:rPr>
            </a:br>
            <a:r>
              <a:rPr lang="en-US" b="1" dirty="0" smtClean="0">
                <a:latin typeface="Architect" pitchFamily="34" charset="0"/>
              </a:rPr>
              <a:t>The </a:t>
            </a:r>
            <a:r>
              <a:rPr lang="en-US" b="1" dirty="0" smtClean="0">
                <a:latin typeface="Architect" pitchFamily="34" charset="0"/>
              </a:rPr>
              <a:t>future</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ctr"/>
            <a:r>
              <a:rPr lang="en-US" b="1" dirty="0" smtClean="0">
                <a:latin typeface="Architect" pitchFamily="34" charset="0"/>
              </a:rPr>
              <a:t>Perhaps the future is here now. Shell has predicted that 50% of the world's energy will come from renewable sources by 2040. Shell will also join in a massive renewable energy development project supported by the UAE. Several industrial heavyweights will join them: British Petroleum, Total, and Occidental Petroleum Corp, General Electric, Rolls Royce, Fiat and Mitsubishi. </a:t>
            </a:r>
            <a:br>
              <a:rPr lang="en-US" b="1" dirty="0" smtClean="0">
                <a:latin typeface="Architect" pitchFamily="34" charset="0"/>
              </a:rPr>
            </a:br>
            <a:endParaRPr lang="en-US" b="1" dirty="0" smtClean="0">
              <a:latin typeface="Architect" pitchFamily="34" charset="0"/>
            </a:endParaRPr>
          </a:p>
          <a:p>
            <a:pPr algn="ctr"/>
            <a:r>
              <a:rPr lang="en-US" b="1" dirty="0" smtClean="0">
                <a:latin typeface="Architect" pitchFamily="34" charset="0"/>
              </a:rPr>
              <a:t>The </a:t>
            </a:r>
            <a:r>
              <a:rPr lang="en-US" b="1" dirty="0" smtClean="0">
                <a:latin typeface="Architect" pitchFamily="34" charset="0"/>
              </a:rPr>
              <a:t>facts about solar energy are not just about technology however. The facts of life include that the adoption of solar energy alone is not going to bring about a sustainable world. Without a greater warmth of positive human interaction it will still be a cold, and unsustainable, world.</a:t>
            </a:r>
            <a:endParaRPr lang="en-US" b="1" dirty="0">
              <a:latin typeface="Architect"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969</Words>
  <Application>Microsoft Office PowerPoint</Application>
  <PresentationFormat>On-screen Show (4:3)</PresentationFormat>
  <Paragraphs>34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Solar Power</vt:lpstr>
      <vt:lpstr>Facts About Solar Power Sources and Uses</vt:lpstr>
      <vt:lpstr>Facts about how it isn’t a new FAD!</vt:lpstr>
      <vt:lpstr>Facts about solar energy, Our civilization depends on it.</vt:lpstr>
      <vt:lpstr>Facts about solar energy The sunny figures</vt:lpstr>
      <vt:lpstr>Facts about solar energy ~locations~ </vt:lpstr>
      <vt:lpstr>Facts about solar energy—effects on people </vt:lpstr>
      <vt:lpstr>Facts about solar energy The future </vt:lpstr>
    </vt:vector>
  </TitlesOfParts>
  <Company>Gaston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Solar Power</dc:title>
  <dc:creator>GCS</dc:creator>
  <cp:lastModifiedBy>GCS</cp:lastModifiedBy>
  <cp:revision>8</cp:revision>
  <dcterms:created xsi:type="dcterms:W3CDTF">2010-12-16T17:08:00Z</dcterms:created>
  <dcterms:modified xsi:type="dcterms:W3CDTF">2010-12-17T13:35:38Z</dcterms:modified>
</cp:coreProperties>
</file>